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7" r:id="rId4"/>
    <p:sldId id="301" r:id="rId5"/>
    <p:sldId id="306" r:id="rId6"/>
    <p:sldId id="302" r:id="rId7"/>
    <p:sldId id="307" r:id="rId8"/>
    <p:sldId id="303" r:id="rId9"/>
    <p:sldId id="317" r:id="rId10"/>
    <p:sldId id="308" r:id="rId11"/>
    <p:sldId id="304" r:id="rId12"/>
    <p:sldId id="260" r:id="rId13"/>
    <p:sldId id="261" r:id="rId14"/>
    <p:sldId id="262" r:id="rId15"/>
    <p:sldId id="263" r:id="rId16"/>
    <p:sldId id="264" r:id="rId17"/>
    <p:sldId id="309" r:id="rId18"/>
    <p:sldId id="310" r:id="rId19"/>
    <p:sldId id="311" r:id="rId20"/>
    <p:sldId id="266" r:id="rId21"/>
    <p:sldId id="267" r:id="rId22"/>
    <p:sldId id="268" r:id="rId23"/>
    <p:sldId id="313" r:id="rId24"/>
    <p:sldId id="314" r:id="rId25"/>
    <p:sldId id="270" r:id="rId26"/>
    <p:sldId id="316" r:id="rId27"/>
    <p:sldId id="271" r:id="rId28"/>
    <p:sldId id="272" r:id="rId29"/>
    <p:sldId id="273" r:id="rId30"/>
    <p:sldId id="274" r:id="rId31"/>
    <p:sldId id="275" r:id="rId32"/>
    <p:sldId id="276" r:id="rId33"/>
    <p:sldId id="277" r:id="rId34"/>
    <p:sldId id="322" r:id="rId35"/>
    <p:sldId id="324" r:id="rId36"/>
    <p:sldId id="278" r:id="rId37"/>
    <p:sldId id="323" r:id="rId38"/>
  </p:sldIdLst>
  <p:sldSz cx="9144000" cy="6858000" type="screen4x3"/>
  <p:notesSz cx="6858000" cy="9144000"/>
  <p:custDataLst>
    <p:tags r:id="rId3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6B938-E54F-4B90-BECE-79C135316D1D}" type="datetimeFigureOut">
              <a:rPr lang="en-IN" smtClean="0"/>
              <a:pPr/>
              <a:t>11-07-2013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9DEC7-4ED8-46D8-89E0-0F323B766E7D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6B938-E54F-4B90-BECE-79C135316D1D}" type="datetimeFigureOut">
              <a:rPr lang="en-IN" smtClean="0"/>
              <a:pPr/>
              <a:t>11-07-2013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9DEC7-4ED8-46D8-89E0-0F323B766E7D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6B938-E54F-4B90-BECE-79C135316D1D}" type="datetimeFigureOut">
              <a:rPr lang="en-IN" smtClean="0"/>
              <a:pPr/>
              <a:t>11-07-2013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9DEC7-4ED8-46D8-89E0-0F323B766E7D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6B938-E54F-4B90-BECE-79C135316D1D}" type="datetimeFigureOut">
              <a:rPr lang="en-IN" smtClean="0"/>
              <a:pPr/>
              <a:t>11-07-2013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9DEC7-4ED8-46D8-89E0-0F323B766E7D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6B938-E54F-4B90-BECE-79C135316D1D}" type="datetimeFigureOut">
              <a:rPr lang="en-IN" smtClean="0"/>
              <a:pPr/>
              <a:t>11-07-2013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9DEC7-4ED8-46D8-89E0-0F323B766E7D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6B938-E54F-4B90-BECE-79C135316D1D}" type="datetimeFigureOut">
              <a:rPr lang="en-IN" smtClean="0"/>
              <a:pPr/>
              <a:t>11-07-2013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9DEC7-4ED8-46D8-89E0-0F323B766E7D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6B938-E54F-4B90-BECE-79C135316D1D}" type="datetimeFigureOut">
              <a:rPr lang="en-IN" smtClean="0"/>
              <a:pPr/>
              <a:t>11-07-2013</a:t>
            </a:fld>
            <a:endParaRPr lang="en-IN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9DEC7-4ED8-46D8-89E0-0F323B766E7D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6B938-E54F-4B90-BECE-79C135316D1D}" type="datetimeFigureOut">
              <a:rPr lang="en-IN" smtClean="0"/>
              <a:pPr/>
              <a:t>11-07-2013</a:t>
            </a:fld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9DEC7-4ED8-46D8-89E0-0F323B766E7D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6B938-E54F-4B90-BECE-79C135316D1D}" type="datetimeFigureOut">
              <a:rPr lang="en-IN" smtClean="0"/>
              <a:pPr/>
              <a:t>11-07-2013</a:t>
            </a:fld>
            <a:endParaRPr lang="en-IN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9DEC7-4ED8-46D8-89E0-0F323B766E7D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6B938-E54F-4B90-BECE-79C135316D1D}" type="datetimeFigureOut">
              <a:rPr lang="en-IN" smtClean="0"/>
              <a:pPr/>
              <a:t>11-07-2013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9DEC7-4ED8-46D8-89E0-0F323B766E7D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6B938-E54F-4B90-BECE-79C135316D1D}" type="datetimeFigureOut">
              <a:rPr lang="en-IN" smtClean="0"/>
              <a:pPr/>
              <a:t>11-07-2013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9DEC7-4ED8-46D8-89E0-0F323B766E7D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6B938-E54F-4B90-BECE-79C135316D1D}" type="datetimeFigureOut">
              <a:rPr lang="en-IN" smtClean="0"/>
              <a:pPr/>
              <a:t>11-07-2013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79DEC7-4ED8-46D8-89E0-0F323B766E7D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800199"/>
          </a:xfrm>
        </p:spPr>
        <p:txBody>
          <a:bodyPr>
            <a:normAutofit fontScale="90000"/>
          </a:bodyPr>
          <a:lstStyle/>
          <a:p>
            <a:r>
              <a:rPr lang="en-IN" b="1" dirty="0" smtClean="0"/>
              <a:t>LIFE SKILLS</a:t>
            </a:r>
            <a:r>
              <a:rPr lang="en-IN" dirty="0" smtClean="0"/>
              <a:t> </a:t>
            </a:r>
            <a:br>
              <a:rPr lang="en-IN" dirty="0" smtClean="0"/>
            </a:br>
            <a:r>
              <a:rPr lang="en-IN" dirty="0" smtClean="0"/>
              <a:t>HOW TO GO ABOUT IT ?</a:t>
            </a:r>
            <a:br>
              <a:rPr lang="en-IN" dirty="0" smtClean="0"/>
            </a:br>
            <a:endParaRPr lang="en-IN" sz="3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endParaRPr lang="en-IN" dirty="0" smtClean="0"/>
          </a:p>
          <a:p>
            <a:r>
              <a:rPr lang="en-IN" dirty="0" smtClean="0"/>
              <a:t>Dr Bhalendu Vaishnav</a:t>
            </a:r>
          </a:p>
          <a:p>
            <a:r>
              <a:rPr lang="en-IN" dirty="0" smtClean="0"/>
              <a:t>Chairperson, Sri Aurobindo Chair of Integral Studies, </a:t>
            </a:r>
          </a:p>
          <a:p>
            <a:r>
              <a:rPr lang="en-IN" dirty="0" smtClean="0"/>
              <a:t>Sardar Patel University</a:t>
            </a:r>
          </a:p>
          <a:p>
            <a:r>
              <a:rPr lang="en-IN" dirty="0" smtClean="0"/>
              <a:t>Professor, Department of Medicine, </a:t>
            </a:r>
          </a:p>
          <a:p>
            <a:r>
              <a:rPr lang="en-IN" dirty="0" err="1" smtClean="0"/>
              <a:t>Pramukhswami</a:t>
            </a:r>
            <a:r>
              <a:rPr lang="en-IN" dirty="0" smtClean="0"/>
              <a:t> Medical College , Karamsad</a:t>
            </a:r>
            <a:endParaRPr lang="en-IN" dirty="0"/>
          </a:p>
        </p:txBody>
      </p:sp>
      <p:pic>
        <p:nvPicPr>
          <p:cNvPr id="6" name="Picture 5" descr="24-04-2012 2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98344" y="1844824"/>
            <a:ext cx="2675304" cy="1845960"/>
          </a:xfrm>
          <a:prstGeom prst="roundRect">
            <a:avLst>
              <a:gd name="adj" fmla="val 8594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rom digicam march2013 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000" y="1143000"/>
            <a:ext cx="8128000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628801"/>
            <a:ext cx="7992888" cy="3960440"/>
          </a:xfrm>
        </p:spPr>
        <p:txBody>
          <a:bodyPr/>
          <a:lstStyle/>
          <a:p>
            <a:pPr algn="ctr">
              <a:buNone/>
            </a:pPr>
            <a:r>
              <a:rPr lang="en-IN" b="1" i="1" dirty="0" smtClean="0">
                <a:solidFill>
                  <a:srgbClr val="FFFF00"/>
                </a:solidFill>
              </a:rPr>
              <a:t>Process of education </a:t>
            </a:r>
          </a:p>
          <a:p>
            <a:pPr algn="ctr">
              <a:buNone/>
            </a:pPr>
            <a:r>
              <a:rPr lang="en-IN" b="1" i="1" dirty="0" smtClean="0">
                <a:solidFill>
                  <a:srgbClr val="FFFF00"/>
                </a:solidFill>
              </a:rPr>
              <a:t>should be  centred around youth, </a:t>
            </a:r>
          </a:p>
          <a:p>
            <a:pPr algn="ctr">
              <a:buNone/>
            </a:pPr>
            <a:r>
              <a:rPr lang="en-IN" b="1" i="1" dirty="0" smtClean="0">
                <a:solidFill>
                  <a:srgbClr val="FFFF00"/>
                </a:solidFill>
              </a:rPr>
              <a:t>Life  of  youth </a:t>
            </a:r>
          </a:p>
          <a:p>
            <a:pPr algn="ctr">
              <a:buNone/>
            </a:pPr>
            <a:r>
              <a:rPr lang="en-IN" b="1" i="1" dirty="0" smtClean="0">
                <a:solidFill>
                  <a:srgbClr val="FFFF00"/>
                </a:solidFill>
              </a:rPr>
              <a:t>should be centred around education, </a:t>
            </a:r>
          </a:p>
          <a:p>
            <a:pPr algn="ctr">
              <a:buNone/>
            </a:pPr>
            <a:endParaRPr lang="en-IN" b="1" i="1" dirty="0" smtClean="0"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en-IN" b="1" i="1" dirty="0" smtClean="0">
                <a:solidFill>
                  <a:srgbClr val="FFFF00"/>
                </a:solidFill>
              </a:rPr>
              <a:t>so let us enrich both...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Expected outcomes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>
            <a:normAutofit lnSpcReduction="10000"/>
          </a:bodyPr>
          <a:lstStyle/>
          <a:p>
            <a:r>
              <a:rPr lang="en-IN" dirty="0" smtClean="0"/>
              <a:t>Awareness: Realization of importance of Life enriching education</a:t>
            </a:r>
          </a:p>
          <a:p>
            <a:r>
              <a:rPr lang="en-IN" dirty="0" smtClean="0"/>
              <a:t>Improved capacity of understanding oneself and controlling oneself (mind, body, emotions and inner self/soul) : Life Skills</a:t>
            </a:r>
          </a:p>
          <a:p>
            <a:r>
              <a:rPr lang="en-IN" dirty="0" smtClean="0"/>
              <a:t>To achieve better perspective of health</a:t>
            </a:r>
          </a:p>
          <a:p>
            <a:r>
              <a:rPr lang="en-IN" dirty="0" smtClean="0"/>
              <a:t>Improved ability to cope with various life situations based on inner values  ( Acting from within)</a:t>
            </a:r>
          </a:p>
          <a:p>
            <a:endParaRPr lang="en-IN" dirty="0" smtClean="0"/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rc-en-cie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0"/>
            <a:ext cx="8424936" cy="6093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marL="514350" indent="-514350" algn="ctr">
              <a:buNone/>
            </a:pPr>
            <a:r>
              <a:rPr lang="en-IN" sz="3600" b="1" dirty="0" smtClean="0"/>
              <a:t> </a:t>
            </a:r>
          </a:p>
          <a:p>
            <a:pPr marL="514350" indent="-514350" algn="ctr">
              <a:buNone/>
            </a:pPr>
            <a:endParaRPr lang="en-IN" b="1" i="1" dirty="0" smtClean="0"/>
          </a:p>
          <a:p>
            <a:pPr marL="514350" indent="-514350" algn="ctr">
              <a:buNone/>
            </a:pPr>
            <a:r>
              <a:rPr lang="en-IN" sz="4000" b="1" i="1" dirty="0" smtClean="0">
                <a:solidFill>
                  <a:schemeClr val="accent6">
                    <a:lumMod val="75000"/>
                  </a:schemeClr>
                </a:solidFill>
              </a:rPr>
              <a:t>2.</a:t>
            </a:r>
            <a:r>
              <a:rPr lang="en-IN" sz="4000" b="1" i="1" dirty="0" smtClean="0"/>
              <a:t> </a:t>
            </a:r>
            <a:r>
              <a:rPr lang="en-IN" sz="4000" b="1" i="1" dirty="0" smtClean="0">
                <a:solidFill>
                  <a:schemeClr val="accent6">
                    <a:lumMod val="75000"/>
                  </a:schemeClr>
                </a:solidFill>
              </a:rPr>
              <a:t>The basis and framework </a:t>
            </a:r>
          </a:p>
          <a:p>
            <a:pPr marL="514350" indent="-514350" algn="ctr">
              <a:buNone/>
            </a:pPr>
            <a:r>
              <a:rPr lang="en-IN" sz="4000" b="1" i="1" dirty="0" smtClean="0">
                <a:solidFill>
                  <a:schemeClr val="accent6">
                    <a:lumMod val="75000"/>
                  </a:schemeClr>
                </a:solidFill>
              </a:rPr>
              <a:t>of </a:t>
            </a:r>
          </a:p>
          <a:p>
            <a:pPr marL="514350" indent="-514350" algn="ctr">
              <a:buNone/>
            </a:pPr>
            <a:r>
              <a:rPr lang="en-IN" sz="4000" b="1" i="1" dirty="0" smtClean="0">
                <a:solidFill>
                  <a:schemeClr val="accent6">
                    <a:lumMod val="75000"/>
                  </a:schemeClr>
                </a:solidFill>
              </a:rPr>
              <a:t>designing Life Skill Activities</a:t>
            </a:r>
            <a:endParaRPr lang="en-IN" sz="4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The Basis </a:t>
            </a:r>
            <a:endParaRPr lang="en-IN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IN" dirty="0" smtClean="0"/>
              <a:t>The first need is to look at ourselves and become self aware .</a:t>
            </a:r>
          </a:p>
          <a:p>
            <a:pPr>
              <a:buFont typeface="Wingdings" pitchFamily="2" charset="2"/>
              <a:buChar char="Ø"/>
            </a:pPr>
            <a:r>
              <a:rPr lang="en-IN" dirty="0" smtClean="0"/>
              <a:t>We live day in and day out, but how well do we know  who we are?</a:t>
            </a:r>
          </a:p>
          <a:p>
            <a:pPr>
              <a:buFont typeface="Wingdings" pitchFamily="2" charset="2"/>
              <a:buChar char="Ø"/>
            </a:pPr>
            <a:r>
              <a:rPr lang="en-IN" dirty="0" smtClean="0"/>
              <a:t>Western and Indian  understanding of human being  </a:t>
            </a:r>
            <a:endParaRPr lang="en-IN" dirty="0"/>
          </a:p>
        </p:txBody>
      </p:sp>
      <p:pic>
        <p:nvPicPr>
          <p:cNvPr id="9" name="Content Placeholder 8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32510" y="1600200"/>
            <a:ext cx="326997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IN" sz="3600" dirty="0" smtClean="0"/>
              <a:t>Human Being</a:t>
            </a:r>
            <a:endParaRPr lang="en-IN" sz="36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980728"/>
          <a:ext cx="9144000" cy="6192689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048000"/>
                <a:gridCol w="3048000"/>
                <a:gridCol w="3048000"/>
              </a:tblGrid>
              <a:tr h="1049774"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>
                          <a:solidFill>
                            <a:schemeClr val="tx1"/>
                          </a:solidFill>
                        </a:rPr>
                        <a:t>Outer Nature</a:t>
                      </a:r>
                      <a:endParaRPr lang="en-IN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Inner Nature</a:t>
                      </a:r>
                      <a:endParaRPr lang="en-IN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>
                          <a:solidFill>
                            <a:srgbClr val="800000"/>
                          </a:solidFill>
                        </a:rPr>
                        <a:t>Core</a:t>
                      </a:r>
                      <a:endParaRPr lang="en-IN" sz="2400" b="1" dirty="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</a:tr>
              <a:tr h="1049774"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>
                          <a:solidFill>
                            <a:schemeClr val="tx1"/>
                          </a:solidFill>
                        </a:rPr>
                        <a:t>Physical</a:t>
                      </a:r>
                      <a:endParaRPr lang="en-IN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Inner Physical</a:t>
                      </a:r>
                      <a:endParaRPr lang="en-IN" sz="2400" b="1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2400" b="1" dirty="0" smtClean="0">
                          <a:solidFill>
                            <a:srgbClr val="800000"/>
                          </a:solidFill>
                        </a:rPr>
                        <a:t>Self: Atman</a:t>
                      </a:r>
                    </a:p>
                    <a:p>
                      <a:pPr algn="ctr"/>
                      <a:r>
                        <a:rPr lang="en-IN" sz="2400" b="1" dirty="0" smtClean="0">
                          <a:solidFill>
                            <a:srgbClr val="800000"/>
                          </a:solidFill>
                        </a:rPr>
                        <a:t>Remains unchanged</a:t>
                      </a:r>
                      <a:r>
                        <a:rPr lang="en-IN" sz="2400" b="1" baseline="0" dirty="0" smtClean="0">
                          <a:solidFill>
                            <a:srgbClr val="800000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en-IN" sz="2400" b="1" baseline="0" dirty="0" smtClean="0">
                          <a:solidFill>
                            <a:srgbClr val="800000"/>
                          </a:solidFill>
                        </a:rPr>
                        <a:t>(</a:t>
                      </a:r>
                      <a:r>
                        <a:rPr lang="en-IN" sz="2400" b="1" dirty="0" smtClean="0">
                          <a:solidFill>
                            <a:srgbClr val="800000"/>
                          </a:solidFill>
                        </a:rPr>
                        <a:t>life, birth and death)</a:t>
                      </a:r>
                      <a:endParaRPr lang="en-IN" sz="2400" b="1" dirty="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</a:tr>
              <a:tr h="742733"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>
                          <a:solidFill>
                            <a:schemeClr val="tx1"/>
                          </a:solidFill>
                        </a:rPr>
                        <a:t>Mental</a:t>
                      </a:r>
                      <a:endParaRPr lang="en-IN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Inner Mental</a:t>
                      </a:r>
                      <a:endParaRPr lang="en-IN" sz="2400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IN" dirty="0"/>
                    </a:p>
                  </a:txBody>
                  <a:tcPr/>
                </a:tc>
              </a:tr>
              <a:tr h="1049774"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>
                          <a:solidFill>
                            <a:schemeClr val="tx1"/>
                          </a:solidFill>
                        </a:rPr>
                        <a:t>Vital</a:t>
                      </a:r>
                      <a:endParaRPr lang="en-IN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Inner Vital</a:t>
                      </a:r>
                      <a:endParaRPr lang="en-IN" sz="2400" b="1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2400" b="1" dirty="0" smtClean="0">
                          <a:solidFill>
                            <a:srgbClr val="800000"/>
                          </a:solidFill>
                        </a:rPr>
                        <a:t>Soul: Psychic Being</a:t>
                      </a:r>
                    </a:p>
                    <a:p>
                      <a:pPr algn="ctr"/>
                      <a:r>
                        <a:rPr lang="en-IN" sz="2400" b="1" dirty="0" smtClean="0">
                          <a:solidFill>
                            <a:srgbClr val="800000"/>
                          </a:solidFill>
                        </a:rPr>
                        <a:t>Unique to each individual, grows through life experiences, it is a spark of the Divine.</a:t>
                      </a:r>
                    </a:p>
                    <a:p>
                      <a:pPr algn="ctr"/>
                      <a:r>
                        <a:rPr lang="en-IN" sz="2400" b="1" dirty="0" smtClean="0">
                          <a:solidFill>
                            <a:srgbClr val="800000"/>
                          </a:solidFill>
                        </a:rPr>
                        <a:t>Usually remains</a:t>
                      </a:r>
                      <a:r>
                        <a:rPr lang="en-IN" sz="2400" b="1" baseline="0" dirty="0" smtClean="0">
                          <a:solidFill>
                            <a:srgbClr val="800000"/>
                          </a:solidFill>
                        </a:rPr>
                        <a:t> behind the veil.</a:t>
                      </a:r>
                      <a:endParaRPr lang="en-IN" sz="2400" b="1" dirty="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</a:tr>
              <a:tr h="2300634"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>
                          <a:solidFill>
                            <a:schemeClr val="tx1"/>
                          </a:solidFill>
                        </a:rPr>
                        <a:t>Visible to everybody. We deal with the world through outer nature</a:t>
                      </a:r>
                      <a:endParaRPr lang="en-IN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Not</a:t>
                      </a:r>
                      <a:r>
                        <a:rPr lang="en-IN" sz="2400" b="1" baseline="0" dirty="0" smtClean="0"/>
                        <a:t> visible to other people, sometimes not even  to oneself</a:t>
                      </a:r>
                      <a:endParaRPr lang="en-IN" sz="2400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075241" cy="4447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4600"/>
                <a:gridCol w="3068894"/>
                <a:gridCol w="2691747"/>
              </a:tblGrid>
              <a:tr h="841256"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Plane of Consciousness</a:t>
                      </a:r>
                      <a:endParaRPr lang="en-IN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Characteristics</a:t>
                      </a:r>
                      <a:endParaRPr lang="en-IN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Function</a:t>
                      </a:r>
                      <a:endParaRPr lang="en-IN" sz="2400" b="1" dirty="0"/>
                    </a:p>
                  </a:txBody>
                  <a:tcPr/>
                </a:tc>
              </a:tr>
              <a:tr h="915536"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Physical</a:t>
                      </a:r>
                      <a:endParaRPr lang="en-IN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Firmness, Stability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Beaut</a:t>
                      </a:r>
                      <a:r>
                        <a:rPr lang="en-IN" sz="2400" b="1" baseline="0" dirty="0" smtClean="0"/>
                        <a:t>y and harmony</a:t>
                      </a:r>
                      <a:endParaRPr lang="en-IN" sz="2400" b="1" dirty="0"/>
                    </a:p>
                  </a:txBody>
                  <a:tcPr/>
                </a:tc>
              </a:tr>
              <a:tr h="1008112"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Mental</a:t>
                      </a:r>
                      <a:endParaRPr lang="en-IN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Thinking, analysis, imagination, synthesis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Knowledge</a:t>
                      </a:r>
                      <a:endParaRPr lang="en-IN" sz="2400" b="1" dirty="0"/>
                    </a:p>
                  </a:txBody>
                  <a:tcPr/>
                </a:tc>
              </a:tr>
              <a:tr h="841256"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Vital</a:t>
                      </a:r>
                      <a:endParaRPr lang="en-IN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Desire</a:t>
                      </a:r>
                      <a:endParaRPr lang="en-IN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Love</a:t>
                      </a:r>
                      <a:endParaRPr lang="en-IN" sz="2400" b="1" dirty="0"/>
                    </a:p>
                  </a:txBody>
                  <a:tcPr/>
                </a:tc>
              </a:tr>
              <a:tr h="841256"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Psychic</a:t>
                      </a:r>
                      <a:endParaRPr lang="en-IN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Quiet, Unassuming, Serene</a:t>
                      </a:r>
                      <a:endParaRPr lang="en-IN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b="1" dirty="0" smtClean="0"/>
                        <a:t>To effuse joy and contentedness</a:t>
                      </a:r>
                      <a:endParaRPr lang="en-IN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Life  Skill Activities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N" dirty="0" smtClean="0"/>
              <a:t>Exercises for the physical consciousness 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N" dirty="0" smtClean="0"/>
              <a:t>Exercise for the mental consciousness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N" dirty="0" smtClean="0"/>
              <a:t>Exercise for the vital consciousness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N" dirty="0" smtClean="0"/>
              <a:t>Exercise for the psychic consciousness</a:t>
            </a:r>
          </a:p>
          <a:p>
            <a:pPr marL="514350" indent="-514350">
              <a:buNone/>
            </a:pP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Exercises for the physical consciousness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N" dirty="0" err="1" smtClean="0"/>
              <a:t>Yogasana,Pranayama</a:t>
            </a:r>
            <a:endParaRPr lang="en-IN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N" dirty="0" smtClean="0"/>
              <a:t>Breathing exercises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N" dirty="0" smtClean="0"/>
              <a:t>Games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N" dirty="0" smtClean="0"/>
              <a:t>Importance of proper food and sleep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N" dirty="0" smtClean="0"/>
              <a:t>Awareness about  mind-body- soul oneness: </a:t>
            </a:r>
            <a:r>
              <a:rPr lang="en-IN" dirty="0" err="1" smtClean="0"/>
              <a:t>Kirlian</a:t>
            </a:r>
            <a:r>
              <a:rPr lang="en-IN" dirty="0" smtClean="0"/>
              <a:t> photography, PAER studies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Exercises for the mental consciousness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N" dirty="0" smtClean="0"/>
              <a:t>To know which type of learner one is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N" dirty="0" smtClean="0"/>
              <a:t>Ability to concentrate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N" dirty="0" smtClean="0"/>
              <a:t>Ability to analyse a situation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N" dirty="0" smtClean="0"/>
              <a:t>Ability to synthesise multiple inputs from a higher perspective</a:t>
            </a:r>
          </a:p>
          <a:p>
            <a:pPr marL="514350" indent="-514350">
              <a:buFont typeface="+mj-lt"/>
              <a:buAutoNum type="arabicPeriod"/>
            </a:pPr>
            <a:endParaRPr lang="en-IN" dirty="0" smtClean="0"/>
          </a:p>
          <a:p>
            <a:pPr marL="514350" indent="-514350">
              <a:buFont typeface="+mj-lt"/>
              <a:buAutoNum type="arabicPeriod"/>
            </a:pP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IN" dirty="0" smtClean="0"/>
              <a:t>5. Conflict management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IN" dirty="0" smtClean="0"/>
              <a:t>6. Austerity of speech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IN" dirty="0" smtClean="0"/>
              <a:t>7. Ideas about the concepts of success and perfection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IN" dirty="0" smtClean="0"/>
              <a:t>8.How to find one’s true role in Life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IN" dirty="0" smtClean="0"/>
              <a:t>9. How to refine and strengthen one’s will</a:t>
            </a:r>
          </a:p>
          <a:p>
            <a:pPr marL="514350" indent="-514350">
              <a:buFont typeface="+mj-lt"/>
              <a:buAutoNum type="arabicPeriod"/>
            </a:pPr>
            <a:endParaRPr lang="en-I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4-04-2012 2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850276"/>
            <a:ext cx="3347864" cy="38028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5616624" cy="1143000"/>
          </a:xfrm>
        </p:spPr>
        <p:txBody>
          <a:bodyPr>
            <a:noAutofit/>
          </a:bodyPr>
          <a:lstStyle/>
          <a:p>
            <a:pPr algn="l"/>
            <a:r>
              <a:rPr lang="en-IN" sz="3900" b="1" dirty="0" smtClean="0">
                <a:solidFill>
                  <a:srgbClr val="800000"/>
                </a:solidFill>
              </a:rPr>
              <a:t>Life Skills: New dimension </a:t>
            </a:r>
            <a:br>
              <a:rPr lang="en-IN" sz="3900" b="1" dirty="0" smtClean="0">
                <a:solidFill>
                  <a:srgbClr val="800000"/>
                </a:solidFill>
              </a:rPr>
            </a:br>
            <a:r>
              <a:rPr lang="en-IN" sz="3900" b="1" dirty="0" smtClean="0">
                <a:solidFill>
                  <a:srgbClr val="800000"/>
                </a:solidFill>
              </a:rPr>
              <a:t>in education</a:t>
            </a:r>
            <a:endParaRPr lang="en-IN" sz="3900" b="1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5472608" cy="5257800"/>
          </a:xfrm>
        </p:spPr>
        <p:txBody>
          <a:bodyPr/>
          <a:lstStyle/>
          <a:p>
            <a:pPr>
              <a:buNone/>
            </a:pPr>
            <a:r>
              <a:rPr lang="en-IN" b="1" dirty="0" smtClean="0">
                <a:solidFill>
                  <a:srgbClr val="0000FF"/>
                </a:solidFill>
              </a:rPr>
              <a:t>Life Skills Education is </a:t>
            </a:r>
          </a:p>
          <a:p>
            <a:pPr>
              <a:buNone/>
            </a:pPr>
            <a:r>
              <a:rPr lang="en-IN" b="1" dirty="0" smtClean="0">
                <a:solidFill>
                  <a:srgbClr val="0000FF"/>
                </a:solidFill>
              </a:rPr>
              <a:t>Knowledge, </a:t>
            </a:r>
          </a:p>
          <a:p>
            <a:pPr>
              <a:buNone/>
            </a:pPr>
            <a:r>
              <a:rPr lang="en-IN" b="1" dirty="0" smtClean="0">
                <a:solidFill>
                  <a:srgbClr val="0000FF"/>
                </a:solidFill>
              </a:rPr>
              <a:t>Attitude and </a:t>
            </a:r>
          </a:p>
          <a:p>
            <a:pPr>
              <a:buNone/>
            </a:pPr>
            <a:r>
              <a:rPr lang="en-IN" b="1" dirty="0" smtClean="0">
                <a:solidFill>
                  <a:srgbClr val="0000FF"/>
                </a:solidFill>
              </a:rPr>
              <a:t>Skill Development</a:t>
            </a:r>
          </a:p>
          <a:p>
            <a:pPr>
              <a:buNone/>
            </a:pPr>
            <a:r>
              <a:rPr lang="en-IN" b="1" dirty="0" smtClean="0">
                <a:solidFill>
                  <a:srgbClr val="0000FF"/>
                </a:solidFill>
              </a:rPr>
              <a:t>For healthy and growing life</a:t>
            </a:r>
          </a:p>
          <a:p>
            <a:pPr>
              <a:buNone/>
            </a:pPr>
            <a:r>
              <a:rPr lang="en-IN" sz="3000" i="1" dirty="0" smtClean="0">
                <a:solidFill>
                  <a:srgbClr val="0000FF"/>
                </a:solidFill>
              </a:rPr>
              <a:t>based on an all comprehensive </a:t>
            </a:r>
          </a:p>
          <a:p>
            <a:pPr>
              <a:buNone/>
            </a:pPr>
            <a:r>
              <a:rPr lang="en-IN" sz="3000" i="1" dirty="0" smtClean="0">
                <a:solidFill>
                  <a:srgbClr val="0000FF"/>
                </a:solidFill>
              </a:rPr>
              <a:t>understanding of life</a:t>
            </a:r>
            <a:endParaRPr lang="en-IN" sz="3000" i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4-04-2012 0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96752"/>
            <a:ext cx="8784976" cy="52565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92500" lnSpcReduction="10000"/>
          </a:bodyPr>
          <a:lstStyle/>
          <a:p>
            <a:pPr marL="514350" indent="-514350" algn="ctr">
              <a:lnSpc>
                <a:spcPct val="150000"/>
              </a:lnSpc>
              <a:buNone/>
            </a:pPr>
            <a:r>
              <a:rPr lang="en-IN" sz="3600" b="1" dirty="0" smtClean="0">
                <a:solidFill>
                  <a:srgbClr val="800000"/>
                </a:solidFill>
              </a:rPr>
              <a:t>Success</a:t>
            </a:r>
          </a:p>
          <a:p>
            <a:pPr marL="514350" indent="-514350">
              <a:lnSpc>
                <a:spcPct val="150000"/>
              </a:lnSpc>
              <a:buNone/>
            </a:pPr>
            <a:r>
              <a:rPr lang="en-IN" dirty="0" smtClean="0">
                <a:solidFill>
                  <a:srgbClr val="800000"/>
                </a:solidFill>
              </a:rPr>
              <a:t>What is Success?</a:t>
            </a:r>
          </a:p>
          <a:p>
            <a:pPr marL="514350" indent="-514350">
              <a:lnSpc>
                <a:spcPct val="150000"/>
              </a:lnSpc>
              <a:buNone/>
            </a:pPr>
            <a:r>
              <a:rPr lang="en-IN" dirty="0" smtClean="0">
                <a:solidFill>
                  <a:srgbClr val="800000"/>
                </a:solidFill>
              </a:rPr>
              <a:t>    Why </a:t>
            </a:r>
            <a:r>
              <a:rPr lang="en-IN" dirty="0" smtClean="0">
                <a:solidFill>
                  <a:srgbClr val="800000"/>
                </a:solidFill>
              </a:rPr>
              <a:t>do we want success?</a:t>
            </a:r>
          </a:p>
          <a:p>
            <a:pPr marL="514350" indent="-514350">
              <a:lnSpc>
                <a:spcPct val="150000"/>
              </a:lnSpc>
              <a:buNone/>
            </a:pPr>
            <a:r>
              <a:rPr lang="en-IN" dirty="0" smtClean="0">
                <a:solidFill>
                  <a:srgbClr val="800000"/>
                </a:solidFill>
              </a:rPr>
              <a:t>     What </a:t>
            </a:r>
            <a:r>
              <a:rPr lang="en-IN" dirty="0" smtClean="0">
                <a:solidFill>
                  <a:srgbClr val="800000"/>
                </a:solidFill>
              </a:rPr>
              <a:t>is immediate success/late success?</a:t>
            </a:r>
          </a:p>
          <a:p>
            <a:pPr marL="514350" indent="-514350">
              <a:lnSpc>
                <a:spcPct val="150000"/>
              </a:lnSpc>
              <a:buNone/>
            </a:pPr>
            <a:r>
              <a:rPr lang="en-IN" dirty="0" smtClean="0">
                <a:solidFill>
                  <a:srgbClr val="800000"/>
                </a:solidFill>
              </a:rPr>
              <a:t>         What </a:t>
            </a:r>
            <a:r>
              <a:rPr lang="en-IN" dirty="0" smtClean="0">
                <a:solidFill>
                  <a:srgbClr val="800000"/>
                </a:solidFill>
              </a:rPr>
              <a:t>is true success/ false success ?</a:t>
            </a:r>
          </a:p>
          <a:p>
            <a:pPr marL="514350" indent="-514350">
              <a:lnSpc>
                <a:spcPct val="150000"/>
              </a:lnSpc>
              <a:buNone/>
            </a:pPr>
            <a:r>
              <a:rPr lang="en-IN" dirty="0" smtClean="0">
                <a:solidFill>
                  <a:srgbClr val="800000"/>
                </a:solidFill>
              </a:rPr>
              <a:t>               What </a:t>
            </a:r>
            <a:r>
              <a:rPr lang="en-IN" dirty="0" smtClean="0">
                <a:solidFill>
                  <a:srgbClr val="800000"/>
                </a:solidFill>
              </a:rPr>
              <a:t>is absolute success/relative success?</a:t>
            </a:r>
          </a:p>
          <a:p>
            <a:pPr marL="514350" indent="-514350">
              <a:lnSpc>
                <a:spcPct val="150000"/>
              </a:lnSpc>
              <a:buNone/>
            </a:pPr>
            <a:r>
              <a:rPr lang="en-IN" dirty="0" smtClean="0">
                <a:solidFill>
                  <a:srgbClr val="800000"/>
                </a:solidFill>
              </a:rPr>
              <a:t>                      What </a:t>
            </a:r>
            <a:r>
              <a:rPr lang="en-IN" dirty="0" smtClean="0">
                <a:solidFill>
                  <a:srgbClr val="800000"/>
                </a:solidFill>
              </a:rPr>
              <a:t>is success in failure and failure </a:t>
            </a:r>
            <a:r>
              <a:rPr lang="en-IN" smtClean="0">
                <a:solidFill>
                  <a:srgbClr val="800000"/>
                </a:solidFill>
              </a:rPr>
              <a:t>in </a:t>
            </a:r>
            <a:r>
              <a:rPr lang="en-IN" smtClean="0">
                <a:solidFill>
                  <a:srgbClr val="800000"/>
                </a:solidFill>
              </a:rPr>
              <a:t>   .                                      success</a:t>
            </a:r>
            <a:r>
              <a:rPr lang="en-IN" dirty="0" smtClean="0">
                <a:solidFill>
                  <a:srgbClr val="800000"/>
                </a:solidFill>
              </a:rPr>
              <a:t>?</a:t>
            </a:r>
          </a:p>
          <a:p>
            <a:pPr marL="514350" indent="-514350">
              <a:buNone/>
            </a:pPr>
            <a:endParaRPr lang="en-IN" dirty="0" smtClean="0"/>
          </a:p>
          <a:p>
            <a:pPr marL="514350" indent="-514350">
              <a:buNone/>
            </a:pPr>
            <a:endParaRPr lang="en-I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IN" sz="3600" b="1" dirty="0" smtClean="0"/>
              <a:t>Strengthening one’s Will Power</a:t>
            </a:r>
          </a:p>
          <a:p>
            <a:pPr>
              <a:lnSpc>
                <a:spcPct val="150000"/>
              </a:lnSpc>
            </a:pPr>
            <a:r>
              <a:rPr lang="en-IN" dirty="0" smtClean="0"/>
              <a:t>Observe the source and motives of what you will</a:t>
            </a:r>
          </a:p>
          <a:p>
            <a:pPr>
              <a:lnSpc>
                <a:spcPct val="150000"/>
              </a:lnSpc>
            </a:pPr>
            <a:r>
              <a:rPr lang="en-IN" dirty="0" smtClean="0"/>
              <a:t>Lower will ( Desire).....</a:t>
            </a:r>
          </a:p>
          <a:p>
            <a:pPr>
              <a:lnSpc>
                <a:spcPct val="150000"/>
              </a:lnSpc>
              <a:buNone/>
            </a:pPr>
            <a:r>
              <a:rPr lang="en-IN" dirty="0" smtClean="0"/>
              <a:t>    Mental will ( executive force)....</a:t>
            </a:r>
          </a:p>
          <a:p>
            <a:pPr>
              <a:lnSpc>
                <a:spcPct val="150000"/>
              </a:lnSpc>
              <a:buNone/>
            </a:pPr>
            <a:r>
              <a:rPr lang="en-IN" dirty="0" smtClean="0"/>
              <a:t>    Higher will ( psychic will)....</a:t>
            </a:r>
          </a:p>
          <a:p>
            <a:pPr>
              <a:lnSpc>
                <a:spcPct val="150000"/>
              </a:lnSpc>
            </a:pPr>
            <a:r>
              <a:rPr lang="en-IN" dirty="0" smtClean="0"/>
              <a:t>Make strong the higher/psychic will </a:t>
            </a:r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algn="ctr"/>
            <a:r>
              <a:rPr lang="en-IN" sz="3600" b="1" dirty="0" smtClean="0"/>
              <a:t>Strengthening one’s will power...</a:t>
            </a:r>
          </a:p>
          <a:p>
            <a:pPr>
              <a:buFont typeface="Wingdings" pitchFamily="2" charset="2"/>
              <a:buChar char="ü"/>
            </a:pPr>
            <a:r>
              <a:rPr lang="en-IN" dirty="0" smtClean="0"/>
              <a:t>Make a list of what weakens and what strengthens your will </a:t>
            </a:r>
          </a:p>
          <a:p>
            <a:pPr>
              <a:buFont typeface="Wingdings" pitchFamily="2" charset="2"/>
              <a:buChar char="ü"/>
            </a:pPr>
            <a:r>
              <a:rPr lang="en-IN" dirty="0" smtClean="0"/>
              <a:t>Who is your greatest helper inside you and outside you?</a:t>
            </a:r>
          </a:p>
          <a:p>
            <a:pPr>
              <a:buFont typeface="Wingdings" pitchFamily="2" charset="2"/>
              <a:buChar char="ü"/>
            </a:pPr>
            <a:r>
              <a:rPr lang="en-IN" dirty="0" smtClean="0"/>
              <a:t>Reject the expression of your weakness in action...thought...feelings. </a:t>
            </a:r>
          </a:p>
          <a:p>
            <a:pPr>
              <a:buFont typeface="Wingdings" pitchFamily="2" charset="2"/>
              <a:buChar char="ü"/>
            </a:pPr>
            <a:r>
              <a:rPr lang="en-IN" dirty="0" smtClean="0"/>
              <a:t>Strengthening of positive points</a:t>
            </a:r>
          </a:p>
          <a:p>
            <a:pPr>
              <a:buFont typeface="Wingdings" pitchFamily="2" charset="2"/>
              <a:buChar char="ü"/>
            </a:pPr>
            <a:r>
              <a:rPr lang="en-IN" dirty="0" smtClean="0"/>
              <a:t>Receptivity and aspiration for highest knowledge and truth</a:t>
            </a:r>
          </a:p>
          <a:p>
            <a:pPr>
              <a:buFont typeface="Wingdings" pitchFamily="2" charset="2"/>
              <a:buChar char="ü"/>
            </a:pP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 smtClean="0"/>
              <a:t>Exercise for the vital consciousness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IN" dirty="0" smtClean="0"/>
              <a:t>Control of anger</a:t>
            </a:r>
          </a:p>
          <a:p>
            <a:pPr marL="514350" indent="-514350">
              <a:buFont typeface="+mj-lt"/>
              <a:buAutoNum type="arabicPeriod"/>
            </a:pPr>
            <a:r>
              <a:rPr lang="en-IN" dirty="0" smtClean="0"/>
              <a:t>Control over desires</a:t>
            </a:r>
          </a:p>
          <a:p>
            <a:pPr marL="514350" indent="-514350">
              <a:buFont typeface="+mj-lt"/>
              <a:buAutoNum type="arabicPeriod"/>
            </a:pPr>
            <a:r>
              <a:rPr lang="en-IN" dirty="0" smtClean="0"/>
              <a:t>To be quiet </a:t>
            </a:r>
          </a:p>
          <a:p>
            <a:pPr marL="514350" indent="-514350">
              <a:buFont typeface="+mj-lt"/>
              <a:buAutoNum type="arabicPeriod"/>
            </a:pPr>
            <a:r>
              <a:rPr lang="en-IN" dirty="0" smtClean="0"/>
              <a:t>Right brain activities</a:t>
            </a:r>
          </a:p>
          <a:p>
            <a:pPr marL="514350" indent="-514350">
              <a:buFont typeface="+mj-lt"/>
              <a:buAutoNum type="arabicPeriod"/>
            </a:pP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Exercises for awareness and growth of psychic consciousness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N" dirty="0" smtClean="0"/>
              <a:t>Self awareness through observation and reflection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N" dirty="0" smtClean="0"/>
              <a:t>Know yourself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N" dirty="0" smtClean="0"/>
              <a:t>Worksheet for locating ‘I’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N" dirty="0" smtClean="0"/>
              <a:t>Becoming aware of inner most self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N" dirty="0" smtClean="0"/>
              <a:t>Self purification through inner and outer means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IN" dirty="0" smtClean="0"/>
              <a:t>Power of Prayer</a:t>
            </a:r>
          </a:p>
          <a:p>
            <a:pPr marL="514350" indent="-514350">
              <a:buFont typeface="+mj-lt"/>
              <a:buAutoNum type="arabicPeriod"/>
            </a:pPr>
            <a:endParaRPr lang="en-IN" dirty="0" smtClean="0"/>
          </a:p>
          <a:p>
            <a:pPr marL="514350" indent="-514350">
              <a:buFont typeface="+mj-lt"/>
              <a:buAutoNum type="arabicPeriod"/>
            </a:pP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 smtClean="0"/>
              <a:t>Exercises for self observation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  <a:buNone/>
            </a:pPr>
            <a:r>
              <a:rPr lang="en-IN" dirty="0" smtClean="0"/>
              <a:t>1.When,where or from whom do I find maximum guidance in my life?</a:t>
            </a:r>
          </a:p>
          <a:p>
            <a:pPr>
              <a:lnSpc>
                <a:spcPct val="200000"/>
              </a:lnSpc>
              <a:buNone/>
            </a:pPr>
            <a:r>
              <a:rPr lang="en-IN" dirty="0" smtClean="0"/>
              <a:t>2.A moment or a situation in my life of great learning was...</a:t>
            </a:r>
          </a:p>
          <a:p>
            <a:pPr>
              <a:lnSpc>
                <a:spcPct val="200000"/>
              </a:lnSpc>
              <a:buNone/>
            </a:pPr>
            <a:r>
              <a:rPr lang="en-IN" dirty="0" smtClean="0"/>
              <a:t>3.A most valuable moment in my life was...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  <a:buNone/>
            </a:pPr>
            <a:r>
              <a:rPr lang="en-IN" dirty="0" smtClean="0"/>
              <a:t>4.The feeling associated with that moment is..</a:t>
            </a:r>
          </a:p>
          <a:p>
            <a:pPr>
              <a:lnSpc>
                <a:spcPct val="200000"/>
              </a:lnSpc>
              <a:buNone/>
            </a:pPr>
            <a:r>
              <a:rPr lang="en-IN" dirty="0" smtClean="0"/>
              <a:t>5.What brings me closure to my inner nature?</a:t>
            </a:r>
          </a:p>
          <a:p>
            <a:pPr>
              <a:lnSpc>
                <a:spcPct val="200000"/>
              </a:lnSpc>
              <a:buNone/>
            </a:pPr>
            <a:r>
              <a:rPr lang="en-IN" dirty="0" smtClean="0"/>
              <a:t>6.The best present I can give to myself is...</a:t>
            </a:r>
          </a:p>
          <a:p>
            <a:pPr>
              <a:buNone/>
            </a:pP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 fontScale="92500"/>
          </a:bodyPr>
          <a:lstStyle/>
          <a:p>
            <a:pPr>
              <a:lnSpc>
                <a:spcPct val="200000"/>
              </a:lnSpc>
              <a:buNone/>
            </a:pPr>
            <a:r>
              <a:rPr lang="en-IN" dirty="0" smtClean="0"/>
              <a:t>7.Something I would like to develop in myself is...</a:t>
            </a:r>
          </a:p>
          <a:p>
            <a:pPr>
              <a:lnSpc>
                <a:spcPct val="200000"/>
              </a:lnSpc>
              <a:buNone/>
            </a:pPr>
            <a:r>
              <a:rPr lang="en-IN" dirty="0" smtClean="0"/>
              <a:t>8.What is it in me that wants a deeper consciousness?</a:t>
            </a:r>
          </a:p>
          <a:p>
            <a:pPr>
              <a:lnSpc>
                <a:spcPct val="200000"/>
              </a:lnSpc>
              <a:buNone/>
            </a:pPr>
            <a:r>
              <a:rPr lang="en-IN" dirty="0" smtClean="0"/>
              <a:t>9.How much time am I willing to put into this journey of self discovery?</a:t>
            </a:r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Know yourself...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IN" dirty="0" smtClean="0"/>
              <a:t>Are you ...</a:t>
            </a:r>
          </a:p>
          <a:p>
            <a:pPr marL="0" indent="0">
              <a:lnSpc>
                <a:spcPct val="150000"/>
              </a:lnSpc>
            </a:pPr>
            <a:r>
              <a:rPr lang="en-IN" dirty="0" smtClean="0"/>
              <a:t>More like a leader or a follower?</a:t>
            </a:r>
          </a:p>
          <a:p>
            <a:pPr marL="0" indent="0">
              <a:lnSpc>
                <a:spcPct val="150000"/>
              </a:lnSpc>
            </a:pPr>
            <a:r>
              <a:rPr lang="en-IN" dirty="0" smtClean="0"/>
              <a:t>More like the past ,present or future?</a:t>
            </a:r>
          </a:p>
          <a:p>
            <a:pPr marL="0" indent="0">
              <a:lnSpc>
                <a:spcPct val="150000"/>
              </a:lnSpc>
            </a:pPr>
            <a:r>
              <a:rPr lang="en-IN" dirty="0" smtClean="0"/>
              <a:t>More like a </a:t>
            </a:r>
            <a:r>
              <a:rPr lang="en-IN" dirty="0" err="1" smtClean="0"/>
              <a:t>clothline</a:t>
            </a:r>
            <a:r>
              <a:rPr lang="en-IN" dirty="0" smtClean="0"/>
              <a:t> or a string of a kite?</a:t>
            </a:r>
          </a:p>
          <a:p>
            <a:pPr marL="0" indent="0">
              <a:lnSpc>
                <a:spcPct val="150000"/>
              </a:lnSpc>
            </a:pPr>
            <a:r>
              <a:rPr lang="en-IN" dirty="0" smtClean="0"/>
              <a:t>More physical , mental or vital?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IN" dirty="0" smtClean="0"/>
              <a:t>More giver or a receiver?</a:t>
            </a:r>
          </a:p>
          <a:p>
            <a:pPr>
              <a:lnSpc>
                <a:spcPct val="150000"/>
              </a:lnSpc>
            </a:pPr>
            <a:r>
              <a:rPr lang="en-IN" dirty="0" smtClean="0"/>
              <a:t>More like a table tennis ball or a bat?</a:t>
            </a:r>
          </a:p>
          <a:p>
            <a:pPr>
              <a:lnSpc>
                <a:spcPct val="150000"/>
              </a:lnSpc>
            </a:pPr>
            <a:r>
              <a:rPr lang="en-IN" dirty="0" smtClean="0"/>
              <a:t>More like a mountain or a valley?</a:t>
            </a:r>
          </a:p>
          <a:p>
            <a:pPr>
              <a:lnSpc>
                <a:spcPct val="150000"/>
              </a:lnSpc>
            </a:pPr>
            <a:r>
              <a:rPr lang="en-IN" dirty="0" smtClean="0"/>
              <a:t>More like a packing or the content of a parcel?</a:t>
            </a:r>
          </a:p>
          <a:p>
            <a:pPr>
              <a:lnSpc>
                <a:spcPct val="150000"/>
              </a:lnSpc>
            </a:pPr>
            <a:r>
              <a:rPr lang="en-IN" dirty="0" smtClean="0"/>
              <a:t>More like a cloud or earth?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IN" dirty="0" smtClean="0"/>
              <a:t>Why do we need Life Skill Activities?</a:t>
            </a:r>
          </a:p>
          <a:p>
            <a:pPr marL="514350" indent="-514350">
              <a:buFont typeface="+mj-lt"/>
              <a:buAutoNum type="arabicPeriod"/>
            </a:pPr>
            <a:r>
              <a:rPr lang="en-IN" dirty="0" smtClean="0"/>
              <a:t>How? - The basis and framework of Life Skill Activities.</a:t>
            </a:r>
          </a:p>
          <a:p>
            <a:pPr marL="514350" indent="-514350">
              <a:buFont typeface="+mj-lt"/>
              <a:buAutoNum type="arabicPeriod"/>
            </a:pPr>
            <a:r>
              <a:rPr lang="en-IN" dirty="0" smtClean="0"/>
              <a:t>What do we include in these activities?</a:t>
            </a:r>
            <a:endParaRPr lang="en-IN" dirty="0"/>
          </a:p>
        </p:txBody>
      </p:sp>
      <p:pic>
        <p:nvPicPr>
          <p:cNvPr id="7" name="Content Placeholder 6" descr="May 2012 Pondy Pilgrimage 12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295364"/>
            <a:ext cx="4038600" cy="2271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Worksheet for location of “I”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IN" dirty="0" smtClean="0"/>
              <a:t>My feet are paining , let us stop walking.</a:t>
            </a:r>
          </a:p>
          <a:p>
            <a:pPr algn="just">
              <a:lnSpc>
                <a:spcPct val="150000"/>
              </a:lnSpc>
            </a:pPr>
            <a:r>
              <a:rPr lang="en-IN" dirty="0" smtClean="0"/>
              <a:t>I love roses ,they are my favourite flowers.</a:t>
            </a:r>
          </a:p>
          <a:p>
            <a:pPr algn="just">
              <a:lnSpc>
                <a:spcPct val="150000"/>
              </a:lnSpc>
            </a:pPr>
            <a:r>
              <a:rPr lang="en-IN" dirty="0" smtClean="0"/>
              <a:t>I remember a lot of this subject.</a:t>
            </a:r>
          </a:p>
          <a:p>
            <a:pPr algn="just">
              <a:lnSpc>
                <a:spcPct val="150000"/>
              </a:lnSpc>
            </a:pPr>
            <a:r>
              <a:rPr lang="en-IN" dirty="0" smtClean="0"/>
              <a:t>That stupid remark makes me angry.</a:t>
            </a:r>
          </a:p>
          <a:p>
            <a:pPr algn="just">
              <a:lnSpc>
                <a:spcPct val="150000"/>
              </a:lnSpc>
            </a:pPr>
            <a:r>
              <a:rPr lang="en-IN" dirty="0" smtClean="0"/>
              <a:t>Feeling of Divine’s presence feels me with gratitude.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Locate your consciousness in your Head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IN" dirty="0" smtClean="0"/>
              <a:t>Observe your thoughts:</a:t>
            </a:r>
          </a:p>
          <a:p>
            <a:pPr>
              <a:lnSpc>
                <a:spcPct val="150000"/>
              </a:lnSpc>
            </a:pPr>
            <a:r>
              <a:rPr lang="en-IN" dirty="0" smtClean="0"/>
              <a:t>Are these positive or negative?</a:t>
            </a:r>
          </a:p>
          <a:p>
            <a:pPr>
              <a:lnSpc>
                <a:spcPct val="150000"/>
              </a:lnSpc>
            </a:pPr>
            <a:r>
              <a:rPr lang="en-IN" dirty="0" smtClean="0"/>
              <a:t>Are they about you or others?</a:t>
            </a:r>
          </a:p>
          <a:p>
            <a:pPr>
              <a:lnSpc>
                <a:spcPct val="150000"/>
              </a:lnSpc>
            </a:pPr>
            <a:r>
              <a:rPr lang="en-IN" dirty="0" smtClean="0"/>
              <a:t>Are they about things or happenings?</a:t>
            </a:r>
          </a:p>
          <a:p>
            <a:pPr>
              <a:lnSpc>
                <a:spcPct val="150000"/>
              </a:lnSpc>
            </a:pPr>
            <a:r>
              <a:rPr lang="en-IN" dirty="0" smtClean="0"/>
              <a:t>Do feelings come up with some thoughts?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Locate your consciousness in your Heart.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52578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IN" dirty="0" smtClean="0"/>
              <a:t>Observe your feelings.</a:t>
            </a:r>
          </a:p>
          <a:p>
            <a:pPr>
              <a:lnSpc>
                <a:spcPct val="110000"/>
              </a:lnSpc>
            </a:pPr>
            <a:r>
              <a:rPr lang="en-IN" dirty="0" smtClean="0"/>
              <a:t>Are these about yourself or others?</a:t>
            </a:r>
          </a:p>
          <a:p>
            <a:pPr>
              <a:lnSpc>
                <a:spcPct val="110000"/>
              </a:lnSpc>
            </a:pPr>
            <a:r>
              <a:rPr lang="en-IN" dirty="0" smtClean="0"/>
              <a:t>What kind of feelings are in foreground irritation, happiness, jealousy, gratitude.etc?</a:t>
            </a:r>
          </a:p>
          <a:p>
            <a:pPr>
              <a:lnSpc>
                <a:spcPct val="110000"/>
              </a:lnSpc>
            </a:pPr>
            <a:r>
              <a:rPr lang="en-IN" dirty="0" smtClean="0"/>
              <a:t>Do your thoughts have an influence on your feelings?</a:t>
            </a:r>
          </a:p>
          <a:p>
            <a:pPr>
              <a:lnSpc>
                <a:spcPct val="110000"/>
              </a:lnSpc>
            </a:pPr>
            <a:r>
              <a:rPr lang="en-IN" dirty="0" smtClean="0"/>
              <a:t>Do some feelings bring back some memories/</a:t>
            </a:r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Locate your consciousness in your body.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Become aware of how your body feels?</a:t>
            </a:r>
          </a:p>
          <a:p>
            <a:r>
              <a:rPr lang="en-IN" dirty="0" smtClean="0"/>
              <a:t>Observe your muscles...Arms ,shoulders , legs...</a:t>
            </a:r>
          </a:p>
          <a:p>
            <a:r>
              <a:rPr lang="en-IN" dirty="0" smtClean="0"/>
              <a:t>Do some words or thoughts make you tense in some muscles? Where?</a:t>
            </a:r>
          </a:p>
          <a:p>
            <a:r>
              <a:rPr lang="en-IN" dirty="0" smtClean="0"/>
              <a:t>Does your heartbeat change with certain words? Does your breathing change with certain words or feelings?  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A video showing how to turn within...</a:t>
            </a:r>
            <a:endParaRPr lang="en-IN" dirty="0"/>
          </a:p>
        </p:txBody>
      </p:sp>
      <p:pic>
        <p:nvPicPr>
          <p:cNvPr id="4" name="Content Placeholder 3" descr="Munnar 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2060848"/>
            <a:ext cx="5400600" cy="38164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\Desktop\Sri Aurobindo Chair\The Sunlit Path\pdf\Greeting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/>
          </a:blip>
          <a:srcRect t="-832" b="42539"/>
          <a:stretch>
            <a:fillRect/>
          </a:stretch>
        </p:blipFill>
        <p:spPr bwMode="auto">
          <a:xfrm>
            <a:off x="611560" y="260648"/>
            <a:ext cx="7848872" cy="4752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Some exercises on spiritual dimension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IN" dirty="0" smtClean="0"/>
              <a:t>Widening, Deeping, Heightening</a:t>
            </a:r>
          </a:p>
          <a:p>
            <a:pPr marL="514350" indent="-514350">
              <a:buFont typeface="+mj-lt"/>
              <a:buAutoNum type="arabicPeriod"/>
            </a:pPr>
            <a:r>
              <a:rPr lang="en-IN" dirty="0" smtClean="0"/>
              <a:t>Finding deeper meaning in common activities</a:t>
            </a:r>
          </a:p>
          <a:p>
            <a:pPr marL="514350" indent="-514350">
              <a:buFont typeface="+mj-lt"/>
              <a:buAutoNum type="arabicPeriod"/>
            </a:pPr>
            <a:r>
              <a:rPr lang="en-IN" dirty="0" smtClean="0"/>
              <a:t>Project work  based on multiple  planes of understanding</a:t>
            </a:r>
          </a:p>
          <a:p>
            <a:pPr marL="514350" indent="-514350">
              <a:buFont typeface="+mj-lt"/>
              <a:buAutoNum type="arabicPeriod"/>
            </a:pP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r">
              <a:buNone/>
            </a:pPr>
            <a:endParaRPr lang="en-IN" dirty="0" smtClean="0"/>
          </a:p>
          <a:p>
            <a:pPr algn="r">
              <a:buNone/>
            </a:pPr>
            <a:endParaRPr lang="en-IN" dirty="0"/>
          </a:p>
          <a:p>
            <a:pPr algn="r">
              <a:buNone/>
            </a:pPr>
            <a:endParaRPr lang="en-IN" dirty="0" smtClean="0"/>
          </a:p>
          <a:p>
            <a:pPr algn="r">
              <a:buNone/>
            </a:pPr>
            <a:endParaRPr lang="en-IN" dirty="0"/>
          </a:p>
          <a:p>
            <a:pPr algn="r">
              <a:buNone/>
            </a:pPr>
            <a:endParaRPr lang="en-IN" dirty="0" smtClean="0"/>
          </a:p>
          <a:p>
            <a:pPr algn="r">
              <a:buNone/>
            </a:pPr>
            <a:endParaRPr lang="en-IN" dirty="0"/>
          </a:p>
          <a:p>
            <a:pPr algn="r">
              <a:buNone/>
            </a:pPr>
            <a:endParaRPr lang="en-IN" dirty="0" smtClean="0"/>
          </a:p>
          <a:p>
            <a:pPr algn="r">
              <a:buNone/>
            </a:pPr>
            <a:endParaRPr lang="en-IN" dirty="0" smtClean="0"/>
          </a:p>
          <a:p>
            <a:pPr algn="r">
              <a:buNone/>
            </a:pPr>
            <a:r>
              <a:rPr lang="en-IN" i="1" dirty="0" smtClean="0">
                <a:solidFill>
                  <a:schemeClr val="accent4">
                    <a:lumMod val="75000"/>
                  </a:schemeClr>
                </a:solidFill>
              </a:rPr>
              <a:t>Thank you</a:t>
            </a:r>
            <a:r>
              <a:rPr lang="en-IN" dirty="0" smtClean="0">
                <a:solidFill>
                  <a:schemeClr val="accent4">
                    <a:lumMod val="75000"/>
                  </a:schemeClr>
                </a:solidFill>
              </a:rPr>
              <a:t>...</a:t>
            </a:r>
            <a:endParaRPr lang="en-IN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Picture 3" descr="24-04-2012 1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060848"/>
            <a:ext cx="7992888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Why? 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IN" dirty="0" smtClean="0"/>
              <a:t>Need to introduce Life centred education. 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en-IN" dirty="0" smtClean="0"/>
              <a:t>2.  Need of all comprehensive education. 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en-IN" dirty="0" smtClean="0"/>
              <a:t>    The Days of compartmentalization and fragmentation of knowledge should go.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en-IN" dirty="0" smtClean="0"/>
              <a:t>      </a:t>
            </a:r>
            <a:r>
              <a:rPr lang="en-IN" i="1" u="sng" dirty="0" smtClean="0"/>
              <a:t>All knowledge is essentially 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  <a:buNone/>
            </a:pPr>
            <a:r>
              <a:rPr lang="en-IN" dirty="0" smtClean="0"/>
              <a:t>3. Need of imparting self reflecting, self observing process for acquiring knowledge,</a:t>
            </a:r>
            <a:r>
              <a:rPr lang="en-IN" i="1" dirty="0" smtClean="0"/>
              <a:t> </a:t>
            </a:r>
            <a:r>
              <a:rPr lang="en-IN" i="1" u="sng" dirty="0" smtClean="0"/>
              <a:t>Need to create a life long learner and also a teacher</a:t>
            </a:r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363272" cy="5505475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  <a:buNone/>
            </a:pPr>
            <a:r>
              <a:rPr lang="en-IN" dirty="0" smtClean="0"/>
              <a:t>4.Need to include  training of the mind.</a:t>
            </a:r>
          </a:p>
          <a:p>
            <a:pPr>
              <a:lnSpc>
                <a:spcPct val="200000"/>
              </a:lnSpc>
              <a:buNone/>
            </a:pPr>
            <a:r>
              <a:rPr lang="en-IN" u="sng" dirty="0" smtClean="0"/>
              <a:t>The instrument of learning has to be perfected</a:t>
            </a:r>
          </a:p>
          <a:p>
            <a:pPr>
              <a:lnSpc>
                <a:spcPct val="200000"/>
              </a:lnSpc>
              <a:buNone/>
            </a:pPr>
            <a:r>
              <a:rPr lang="en-IN" dirty="0" smtClean="0"/>
              <a:t>5.Need to include training of  </a:t>
            </a:r>
            <a:r>
              <a:rPr lang="en-IN" u="sng" dirty="0" smtClean="0"/>
              <a:t>emotional being</a:t>
            </a:r>
          </a:p>
          <a:p>
            <a:pPr>
              <a:lnSpc>
                <a:spcPct val="200000"/>
              </a:lnSpc>
              <a:buNone/>
            </a:pPr>
            <a:r>
              <a:rPr lang="en-IN" dirty="0" smtClean="0"/>
              <a:t>6.Need to include training of  </a:t>
            </a:r>
            <a:r>
              <a:rPr lang="en-IN" u="sng" dirty="0" smtClean="0"/>
              <a:t>physical being</a:t>
            </a:r>
          </a:p>
          <a:p>
            <a:pPr>
              <a:lnSpc>
                <a:spcPct val="200000"/>
              </a:lnSpc>
              <a:buNone/>
            </a:pPr>
            <a:endParaRPr lang="en-IN" u="sn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  <a:buNone/>
            </a:pPr>
            <a:r>
              <a:rPr lang="en-IN" dirty="0" smtClean="0"/>
              <a:t>7.Studies have proved that </a:t>
            </a:r>
            <a:r>
              <a:rPr lang="en-IN" u="sng" dirty="0" smtClean="0"/>
              <a:t>Happiness Quotient  depends equally on material and spiritual </a:t>
            </a:r>
          </a:p>
          <a:p>
            <a:pPr>
              <a:lnSpc>
                <a:spcPct val="200000"/>
              </a:lnSpc>
              <a:buNone/>
            </a:pPr>
            <a:r>
              <a:rPr lang="en-IN" dirty="0" smtClean="0"/>
              <a:t>   </a:t>
            </a:r>
            <a:r>
              <a:rPr lang="en-IN" u="sng" dirty="0" smtClean="0"/>
              <a:t> well being.</a:t>
            </a:r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IN" dirty="0" smtClean="0"/>
              <a:t>8.Need to include awareness and growth  of inner being, called </a:t>
            </a:r>
            <a:r>
              <a:rPr lang="en-IN" u="sng" dirty="0" smtClean="0"/>
              <a:t>psychic being;</a:t>
            </a:r>
            <a:r>
              <a:rPr lang="en-IN" dirty="0" smtClean="0"/>
              <a:t> i.e. Awareness of one’s inner self, increasing its influence on one’s outer self and thereby progressive transformation of outer being in the light of the inner being. In a word, introduction of </a:t>
            </a:r>
            <a:r>
              <a:rPr lang="en-IN" b="1" dirty="0" smtClean="0"/>
              <a:t>spiritual dimension of education is urgently required.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I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IN" dirty="0" smtClean="0"/>
              <a:t>9. Also required are systematic efforts to synthesise science and spirituality, </a:t>
            </a:r>
          </a:p>
          <a:p>
            <a:pPr>
              <a:buNone/>
            </a:pPr>
            <a:r>
              <a:rPr lang="en-IN" dirty="0" smtClean="0"/>
              <a:t>     synthesise East and West.</a:t>
            </a:r>
          </a:p>
          <a:p>
            <a:pPr>
              <a:buNone/>
            </a:pPr>
            <a:r>
              <a:rPr lang="en-IN" dirty="0" smtClean="0"/>
              <a:t>                         - The necessity of new education</a:t>
            </a:r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487</TotalTime>
  <Words>1243</Words>
  <Application>Microsoft Office PowerPoint</Application>
  <PresentationFormat>On-screen Show (4:3)</PresentationFormat>
  <Paragraphs>197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LIFE SKILLS  HOW TO GO ABOUT IT ? </vt:lpstr>
      <vt:lpstr>Life Skills: New dimension  in education</vt:lpstr>
      <vt:lpstr>Slide 3</vt:lpstr>
      <vt:lpstr>Why?  </vt:lpstr>
      <vt:lpstr>Slide 5</vt:lpstr>
      <vt:lpstr>Slide 6</vt:lpstr>
      <vt:lpstr>Slide 7</vt:lpstr>
      <vt:lpstr>Slide 8</vt:lpstr>
      <vt:lpstr>Slide 9</vt:lpstr>
      <vt:lpstr>Slide 10</vt:lpstr>
      <vt:lpstr>Expected outcomes</vt:lpstr>
      <vt:lpstr>Slide 12</vt:lpstr>
      <vt:lpstr>The Basis </vt:lpstr>
      <vt:lpstr>Human Being</vt:lpstr>
      <vt:lpstr>Slide 15</vt:lpstr>
      <vt:lpstr>Life  Skill Activities</vt:lpstr>
      <vt:lpstr>Exercises for the physical consciousness</vt:lpstr>
      <vt:lpstr>Exercises for the mental consciousness</vt:lpstr>
      <vt:lpstr>Slide 19</vt:lpstr>
      <vt:lpstr>Slide 20</vt:lpstr>
      <vt:lpstr>Slide 21</vt:lpstr>
      <vt:lpstr>Slide 22</vt:lpstr>
      <vt:lpstr>Exercise for the vital consciousness</vt:lpstr>
      <vt:lpstr>Exercises for awareness and growth of psychic consciousness </vt:lpstr>
      <vt:lpstr>Exercises for self observation</vt:lpstr>
      <vt:lpstr>Slide 26</vt:lpstr>
      <vt:lpstr>Slide 27</vt:lpstr>
      <vt:lpstr>Know yourself...</vt:lpstr>
      <vt:lpstr>Slide 29</vt:lpstr>
      <vt:lpstr>Worksheet for location of “I”</vt:lpstr>
      <vt:lpstr>Locate your consciousness in your Head</vt:lpstr>
      <vt:lpstr>Locate your consciousness in your Heart.</vt:lpstr>
      <vt:lpstr>Locate your consciousness in your body.</vt:lpstr>
      <vt:lpstr>A video showing how to turn within...</vt:lpstr>
      <vt:lpstr>Slide 35</vt:lpstr>
      <vt:lpstr>Some exercises on spiritual dimension </vt:lpstr>
      <vt:lpstr>Slide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SKILLS: ACTIVITY BASED LEARNING APPROACH IN THE LIGHT OF SRI AUROBINDO</dc:title>
  <dc:creator>l</dc:creator>
  <cp:lastModifiedBy>l</cp:lastModifiedBy>
  <cp:revision>15</cp:revision>
  <dcterms:created xsi:type="dcterms:W3CDTF">2013-07-09T17:31:28Z</dcterms:created>
  <dcterms:modified xsi:type="dcterms:W3CDTF">2013-07-11T05:19:54Z</dcterms:modified>
</cp:coreProperties>
</file>